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83"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59" autoAdjust="0"/>
    <p:restoredTop sz="94660"/>
  </p:normalViewPr>
  <p:slideViewPr>
    <p:cSldViewPr snapToGrid="0">
      <p:cViewPr varScale="1">
        <p:scale>
          <a:sx n="86" d="100"/>
          <a:sy n="86" d="100"/>
        </p:scale>
        <p:origin x="86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E85BF-781A-4443-8161-E02F907C32F5}" type="datetimeFigureOut">
              <a:rPr lang="pt-BR" smtClean="0"/>
              <a:t>24/07/2021</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BFB386-682F-419A-A440-08204A5857BB}" type="slidenum">
              <a:rPr lang="pt-BR" smtClean="0"/>
              <a:t>‹nº›</a:t>
            </a:fld>
            <a:endParaRPr lang="pt-BR"/>
          </a:p>
        </p:txBody>
      </p:sp>
    </p:spTree>
    <p:extLst>
      <p:ext uri="{BB962C8B-B14F-4D97-AF65-F5344CB8AC3E}">
        <p14:creationId xmlns:p14="http://schemas.microsoft.com/office/powerpoint/2010/main" val="2233271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a:t>
            </a:fld>
            <a:endParaRPr lang="pt-BR" dirty="0"/>
          </a:p>
        </p:txBody>
      </p:sp>
    </p:spTree>
    <p:extLst>
      <p:ext uri="{BB962C8B-B14F-4D97-AF65-F5344CB8AC3E}">
        <p14:creationId xmlns:p14="http://schemas.microsoft.com/office/powerpoint/2010/main" val="34924932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11</a:t>
            </a:fld>
            <a:endParaRPr lang="pt-BR" dirty="0"/>
          </a:p>
        </p:txBody>
      </p:sp>
    </p:spTree>
    <p:extLst>
      <p:ext uri="{BB962C8B-B14F-4D97-AF65-F5344CB8AC3E}">
        <p14:creationId xmlns:p14="http://schemas.microsoft.com/office/powerpoint/2010/main" val="3423354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12</a:t>
            </a:fld>
            <a:endParaRPr lang="pt-BR" dirty="0"/>
          </a:p>
        </p:txBody>
      </p:sp>
    </p:spTree>
    <p:extLst>
      <p:ext uri="{BB962C8B-B14F-4D97-AF65-F5344CB8AC3E}">
        <p14:creationId xmlns:p14="http://schemas.microsoft.com/office/powerpoint/2010/main" val="11361177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13</a:t>
            </a:fld>
            <a:endParaRPr lang="pt-BR" dirty="0"/>
          </a:p>
        </p:txBody>
      </p:sp>
    </p:spTree>
    <p:extLst>
      <p:ext uri="{BB962C8B-B14F-4D97-AF65-F5344CB8AC3E}">
        <p14:creationId xmlns:p14="http://schemas.microsoft.com/office/powerpoint/2010/main" val="2588617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14</a:t>
            </a:fld>
            <a:endParaRPr lang="pt-BR" dirty="0"/>
          </a:p>
        </p:txBody>
      </p:sp>
    </p:spTree>
    <p:extLst>
      <p:ext uri="{BB962C8B-B14F-4D97-AF65-F5344CB8AC3E}">
        <p14:creationId xmlns:p14="http://schemas.microsoft.com/office/powerpoint/2010/main" val="4140324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15</a:t>
            </a:fld>
            <a:endParaRPr lang="pt-BR" dirty="0"/>
          </a:p>
        </p:txBody>
      </p:sp>
    </p:spTree>
    <p:extLst>
      <p:ext uri="{BB962C8B-B14F-4D97-AF65-F5344CB8AC3E}">
        <p14:creationId xmlns:p14="http://schemas.microsoft.com/office/powerpoint/2010/main" val="34241226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16</a:t>
            </a:fld>
            <a:endParaRPr lang="pt-BR" dirty="0"/>
          </a:p>
        </p:txBody>
      </p:sp>
    </p:spTree>
    <p:extLst>
      <p:ext uri="{BB962C8B-B14F-4D97-AF65-F5344CB8AC3E}">
        <p14:creationId xmlns:p14="http://schemas.microsoft.com/office/powerpoint/2010/main" val="36440182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17</a:t>
            </a:fld>
            <a:endParaRPr lang="pt-BR" dirty="0"/>
          </a:p>
        </p:txBody>
      </p:sp>
    </p:spTree>
    <p:extLst>
      <p:ext uri="{BB962C8B-B14F-4D97-AF65-F5344CB8AC3E}">
        <p14:creationId xmlns:p14="http://schemas.microsoft.com/office/powerpoint/2010/main" val="3279258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18</a:t>
            </a:fld>
            <a:endParaRPr lang="pt-BR" dirty="0"/>
          </a:p>
        </p:txBody>
      </p:sp>
    </p:spTree>
    <p:extLst>
      <p:ext uri="{BB962C8B-B14F-4D97-AF65-F5344CB8AC3E}">
        <p14:creationId xmlns:p14="http://schemas.microsoft.com/office/powerpoint/2010/main" val="1916894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19</a:t>
            </a:fld>
            <a:endParaRPr lang="pt-BR" dirty="0"/>
          </a:p>
        </p:txBody>
      </p:sp>
    </p:spTree>
    <p:extLst>
      <p:ext uri="{BB962C8B-B14F-4D97-AF65-F5344CB8AC3E}">
        <p14:creationId xmlns:p14="http://schemas.microsoft.com/office/powerpoint/2010/main" val="27821999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20</a:t>
            </a:fld>
            <a:endParaRPr lang="pt-BR" dirty="0"/>
          </a:p>
        </p:txBody>
      </p:sp>
    </p:spTree>
    <p:extLst>
      <p:ext uri="{BB962C8B-B14F-4D97-AF65-F5344CB8AC3E}">
        <p14:creationId xmlns:p14="http://schemas.microsoft.com/office/powerpoint/2010/main" val="3707498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3</a:t>
            </a:fld>
            <a:endParaRPr lang="pt-BR" dirty="0"/>
          </a:p>
        </p:txBody>
      </p:sp>
    </p:spTree>
    <p:extLst>
      <p:ext uri="{BB962C8B-B14F-4D97-AF65-F5344CB8AC3E}">
        <p14:creationId xmlns:p14="http://schemas.microsoft.com/office/powerpoint/2010/main" val="27752360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21</a:t>
            </a:fld>
            <a:endParaRPr lang="pt-BR" dirty="0"/>
          </a:p>
        </p:txBody>
      </p:sp>
    </p:spTree>
    <p:extLst>
      <p:ext uri="{BB962C8B-B14F-4D97-AF65-F5344CB8AC3E}">
        <p14:creationId xmlns:p14="http://schemas.microsoft.com/office/powerpoint/2010/main" val="3753518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22</a:t>
            </a:fld>
            <a:endParaRPr lang="pt-BR" dirty="0"/>
          </a:p>
        </p:txBody>
      </p:sp>
    </p:spTree>
    <p:extLst>
      <p:ext uri="{BB962C8B-B14F-4D97-AF65-F5344CB8AC3E}">
        <p14:creationId xmlns:p14="http://schemas.microsoft.com/office/powerpoint/2010/main" val="1636143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23</a:t>
            </a:fld>
            <a:endParaRPr lang="pt-BR" dirty="0"/>
          </a:p>
        </p:txBody>
      </p:sp>
    </p:spTree>
    <p:extLst>
      <p:ext uri="{BB962C8B-B14F-4D97-AF65-F5344CB8AC3E}">
        <p14:creationId xmlns:p14="http://schemas.microsoft.com/office/powerpoint/2010/main" val="16077385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24</a:t>
            </a:fld>
            <a:endParaRPr lang="pt-BR" dirty="0"/>
          </a:p>
        </p:txBody>
      </p:sp>
    </p:spTree>
    <p:extLst>
      <p:ext uri="{BB962C8B-B14F-4D97-AF65-F5344CB8AC3E}">
        <p14:creationId xmlns:p14="http://schemas.microsoft.com/office/powerpoint/2010/main" val="33300074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25</a:t>
            </a:fld>
            <a:endParaRPr lang="pt-BR" dirty="0"/>
          </a:p>
        </p:txBody>
      </p:sp>
    </p:spTree>
    <p:extLst>
      <p:ext uri="{BB962C8B-B14F-4D97-AF65-F5344CB8AC3E}">
        <p14:creationId xmlns:p14="http://schemas.microsoft.com/office/powerpoint/2010/main" val="1221265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4</a:t>
            </a:fld>
            <a:endParaRPr lang="pt-BR" dirty="0"/>
          </a:p>
        </p:txBody>
      </p:sp>
    </p:spTree>
    <p:extLst>
      <p:ext uri="{BB962C8B-B14F-4D97-AF65-F5344CB8AC3E}">
        <p14:creationId xmlns:p14="http://schemas.microsoft.com/office/powerpoint/2010/main" val="3587483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5</a:t>
            </a:fld>
            <a:endParaRPr lang="pt-BR" dirty="0"/>
          </a:p>
        </p:txBody>
      </p:sp>
    </p:spTree>
    <p:extLst>
      <p:ext uri="{BB962C8B-B14F-4D97-AF65-F5344CB8AC3E}">
        <p14:creationId xmlns:p14="http://schemas.microsoft.com/office/powerpoint/2010/main" val="2857028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6</a:t>
            </a:fld>
            <a:endParaRPr lang="pt-BR" dirty="0"/>
          </a:p>
        </p:txBody>
      </p:sp>
    </p:spTree>
    <p:extLst>
      <p:ext uri="{BB962C8B-B14F-4D97-AF65-F5344CB8AC3E}">
        <p14:creationId xmlns:p14="http://schemas.microsoft.com/office/powerpoint/2010/main" val="4064170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7</a:t>
            </a:fld>
            <a:endParaRPr lang="pt-BR" dirty="0"/>
          </a:p>
        </p:txBody>
      </p:sp>
    </p:spTree>
    <p:extLst>
      <p:ext uri="{BB962C8B-B14F-4D97-AF65-F5344CB8AC3E}">
        <p14:creationId xmlns:p14="http://schemas.microsoft.com/office/powerpoint/2010/main" val="3414763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8</a:t>
            </a:fld>
            <a:endParaRPr lang="pt-BR" dirty="0"/>
          </a:p>
        </p:txBody>
      </p:sp>
    </p:spTree>
    <p:extLst>
      <p:ext uri="{BB962C8B-B14F-4D97-AF65-F5344CB8AC3E}">
        <p14:creationId xmlns:p14="http://schemas.microsoft.com/office/powerpoint/2010/main" val="541338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9</a:t>
            </a:fld>
            <a:endParaRPr lang="pt-BR" dirty="0"/>
          </a:p>
        </p:txBody>
      </p:sp>
    </p:spTree>
    <p:extLst>
      <p:ext uri="{BB962C8B-B14F-4D97-AF65-F5344CB8AC3E}">
        <p14:creationId xmlns:p14="http://schemas.microsoft.com/office/powerpoint/2010/main" val="1095695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DED491D0-8E1B-49C7-849B-A28568D94497}" type="slidenum">
              <a:rPr lang="pt-BR" smtClean="0"/>
              <a:t>10</a:t>
            </a:fld>
            <a:endParaRPr lang="pt-BR" dirty="0"/>
          </a:p>
        </p:txBody>
      </p:sp>
    </p:spTree>
    <p:extLst>
      <p:ext uri="{BB962C8B-B14F-4D97-AF65-F5344CB8AC3E}">
        <p14:creationId xmlns:p14="http://schemas.microsoft.com/office/powerpoint/2010/main" val="2741170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3791307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3370422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2711514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2150840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p:cNvSpPr>
            <a:spLocks noGrp="1"/>
          </p:cNvSpPr>
          <p:nvPr>
            <p:ph type="dt" sz="half" idx="10"/>
          </p:nvPr>
        </p:nvSpPr>
        <p:spPr/>
        <p:txBody>
          <a:body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1365105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8CC1643A-035F-42E2-AB97-2D434B388344}" type="datetimeFigureOut">
              <a:rPr lang="pt-BR" smtClean="0"/>
              <a:t>24/07/2021</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2214006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8CC1643A-035F-42E2-AB97-2D434B388344}" type="datetimeFigureOut">
              <a:rPr lang="pt-BR" smtClean="0"/>
              <a:t>24/07/2021</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32730697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8CC1643A-035F-42E2-AB97-2D434B388344}" type="datetimeFigureOut">
              <a:rPr lang="pt-BR" smtClean="0"/>
              <a:t>24/07/2021</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4108967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8CC1643A-035F-42E2-AB97-2D434B388344}" type="datetimeFigureOut">
              <a:rPr lang="pt-BR" smtClean="0"/>
              <a:t>24/07/2021</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935623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p:cNvSpPr>
            <a:spLocks noGrp="1"/>
          </p:cNvSpPr>
          <p:nvPr>
            <p:ph type="dt" sz="half" idx="10"/>
          </p:nvPr>
        </p:nvSpPr>
        <p:spPr/>
        <p:txBody>
          <a:bodyPr/>
          <a:lstStyle/>
          <a:p>
            <a:fld id="{8CC1643A-035F-42E2-AB97-2D434B388344}" type="datetimeFigureOut">
              <a:rPr lang="pt-BR" smtClean="0"/>
              <a:t>24/07/2021</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4262684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p:cNvSpPr>
            <a:spLocks noGrp="1"/>
          </p:cNvSpPr>
          <p:nvPr>
            <p:ph type="dt" sz="half" idx="10"/>
          </p:nvPr>
        </p:nvSpPr>
        <p:spPr/>
        <p:txBody>
          <a:bodyPr/>
          <a:lstStyle/>
          <a:p>
            <a:fld id="{8CC1643A-035F-42E2-AB97-2D434B388344}" type="datetimeFigureOut">
              <a:rPr lang="pt-BR" smtClean="0"/>
              <a:t>24/07/2021</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1A2056F4-241E-416E-A9E1-4757EB4305FF}" type="slidenum">
              <a:rPr lang="pt-BR" smtClean="0"/>
              <a:t>‹nº›</a:t>
            </a:fld>
            <a:endParaRPr lang="pt-BR"/>
          </a:p>
        </p:txBody>
      </p:sp>
    </p:spTree>
    <p:extLst>
      <p:ext uri="{BB962C8B-B14F-4D97-AF65-F5344CB8AC3E}">
        <p14:creationId xmlns:p14="http://schemas.microsoft.com/office/powerpoint/2010/main" val="2580496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C1643A-035F-42E2-AB97-2D434B388344}" type="datetimeFigureOut">
              <a:rPr lang="pt-BR" smtClean="0"/>
              <a:t>24/07/2021</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2056F4-241E-416E-A9E1-4757EB4305FF}" type="slidenum">
              <a:rPr lang="pt-BR" smtClean="0"/>
              <a:t>‹nº›</a:t>
            </a:fld>
            <a:endParaRPr lang="pt-BR"/>
          </a:p>
        </p:txBody>
      </p:sp>
    </p:spTree>
    <p:extLst>
      <p:ext uri="{BB962C8B-B14F-4D97-AF65-F5344CB8AC3E}">
        <p14:creationId xmlns:p14="http://schemas.microsoft.com/office/powerpoint/2010/main" val="15208185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scielo.br/scielo.php?script=sci_arttext&amp;pid=S2179-84512017000100069&amp;lng=en&amp;nrm=is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435871"/>
            <a:ext cx="9144000" cy="2387600"/>
          </a:xfrm>
        </p:spPr>
        <p:txBody>
          <a:bodyPr>
            <a:normAutofit fontScale="90000"/>
          </a:bodyPr>
          <a:lstStyle/>
          <a:p>
            <a:r>
              <a:rPr lang="pt-BR" sz="5400" b="1" dirty="0"/>
              <a:t>Introdução a Aprendizagem De Máquina </a:t>
            </a:r>
            <a:br>
              <a:rPr lang="pt-BR" sz="5400" b="1" dirty="0"/>
            </a:br>
            <a:br>
              <a:rPr lang="pt-BR" sz="2800" dirty="0"/>
            </a:br>
            <a:r>
              <a:rPr lang="pt-BR" sz="2800" b="1" dirty="0"/>
              <a:t>Pós-graduação em Ciência de Dados e </a:t>
            </a:r>
            <a:r>
              <a:rPr lang="pt-BR" sz="2800" b="1" dirty="0" err="1"/>
              <a:t>Machine</a:t>
            </a:r>
            <a:r>
              <a:rPr lang="pt-BR" sz="2800" b="1" dirty="0"/>
              <a:t> Learning</a:t>
            </a:r>
            <a:br>
              <a:rPr lang="pt-BR" sz="2800" b="1" dirty="0"/>
            </a:br>
            <a:r>
              <a:rPr lang="pt-BR" sz="2800" b="1" dirty="0"/>
              <a:t>Módulo 3 - Data Mining e </a:t>
            </a:r>
            <a:r>
              <a:rPr lang="pt-BR" sz="2800" b="1" dirty="0" err="1"/>
              <a:t>Machine</a:t>
            </a:r>
            <a:r>
              <a:rPr lang="pt-BR" sz="2800" b="1" dirty="0"/>
              <a:t> Learning</a:t>
            </a:r>
            <a:endParaRPr lang="pt-BR" sz="5400" b="1" dirty="0"/>
          </a:p>
        </p:txBody>
      </p:sp>
      <p:sp>
        <p:nvSpPr>
          <p:cNvPr id="3" name="Subtítulo 2"/>
          <p:cNvSpPr>
            <a:spLocks noGrp="1"/>
          </p:cNvSpPr>
          <p:nvPr>
            <p:ph type="subTitle" idx="1"/>
          </p:nvPr>
        </p:nvSpPr>
        <p:spPr>
          <a:xfrm>
            <a:off x="1524000" y="4202930"/>
            <a:ext cx="9144000" cy="1655762"/>
          </a:xfrm>
        </p:spPr>
        <p:txBody>
          <a:bodyPr/>
          <a:lstStyle/>
          <a:p>
            <a:pPr algn="r"/>
            <a:r>
              <a:rPr lang="pt-BR" dirty="0"/>
              <a:t>Professor André Juan Costa Vieira</a:t>
            </a:r>
          </a:p>
          <a:p>
            <a:pPr algn="r"/>
            <a:endParaRPr lang="pt-BR" dirty="0"/>
          </a:p>
        </p:txBody>
      </p:sp>
    </p:spTree>
    <p:extLst>
      <p:ext uri="{BB962C8B-B14F-4D97-AF65-F5344CB8AC3E}">
        <p14:creationId xmlns:p14="http://schemas.microsoft.com/office/powerpoint/2010/main" val="3309901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576320" y="1823766"/>
            <a:ext cx="5224684" cy="5034234"/>
          </a:xfrm>
          <a:prstGeom prst="rect">
            <a:avLst/>
          </a:prstGeom>
        </p:spPr>
      </p:pic>
    </p:spTree>
    <p:extLst>
      <p:ext uri="{BB962C8B-B14F-4D97-AF65-F5344CB8AC3E}">
        <p14:creationId xmlns:p14="http://schemas.microsoft.com/office/powerpoint/2010/main" val="97424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3" name="Imagem 2"/>
          <p:cNvPicPr>
            <a:picLocks noChangeAspect="1"/>
          </p:cNvPicPr>
          <p:nvPr/>
        </p:nvPicPr>
        <p:blipFill>
          <a:blip r:embed="rId3"/>
          <a:stretch>
            <a:fillRect/>
          </a:stretch>
        </p:blipFill>
        <p:spPr>
          <a:xfrm>
            <a:off x="3560032" y="1925274"/>
            <a:ext cx="5068887" cy="4932726"/>
          </a:xfrm>
          <a:prstGeom prst="rect">
            <a:avLst/>
          </a:prstGeom>
        </p:spPr>
      </p:pic>
    </p:spTree>
    <p:extLst>
      <p:ext uri="{BB962C8B-B14F-4D97-AF65-F5344CB8AC3E}">
        <p14:creationId xmlns:p14="http://schemas.microsoft.com/office/powerpoint/2010/main" val="737418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546517" y="1828456"/>
            <a:ext cx="5193209" cy="5029544"/>
          </a:xfrm>
          <a:prstGeom prst="rect">
            <a:avLst/>
          </a:prstGeom>
        </p:spPr>
      </p:pic>
    </p:spTree>
    <p:extLst>
      <p:ext uri="{BB962C8B-B14F-4D97-AF65-F5344CB8AC3E}">
        <p14:creationId xmlns:p14="http://schemas.microsoft.com/office/powerpoint/2010/main" val="2594574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4" name="Imagem 3"/>
          <p:cNvPicPr>
            <a:picLocks noChangeAspect="1"/>
          </p:cNvPicPr>
          <p:nvPr/>
        </p:nvPicPr>
        <p:blipFill>
          <a:blip r:embed="rId3"/>
          <a:stretch>
            <a:fillRect/>
          </a:stretch>
        </p:blipFill>
        <p:spPr>
          <a:xfrm>
            <a:off x="3545840" y="1807839"/>
            <a:ext cx="5232400" cy="5054816"/>
          </a:xfrm>
          <a:prstGeom prst="rect">
            <a:avLst/>
          </a:prstGeom>
        </p:spPr>
      </p:pic>
    </p:spTree>
    <p:extLst>
      <p:ext uri="{BB962C8B-B14F-4D97-AF65-F5344CB8AC3E}">
        <p14:creationId xmlns:p14="http://schemas.microsoft.com/office/powerpoint/2010/main" val="141450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515360" y="1815326"/>
            <a:ext cx="5194522" cy="5042673"/>
          </a:xfrm>
          <a:prstGeom prst="rect">
            <a:avLst/>
          </a:prstGeom>
        </p:spPr>
      </p:pic>
    </p:spTree>
    <p:extLst>
      <p:ext uri="{BB962C8B-B14F-4D97-AF65-F5344CB8AC3E}">
        <p14:creationId xmlns:p14="http://schemas.microsoft.com/office/powerpoint/2010/main" val="44394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3" name="Imagem 2"/>
          <p:cNvPicPr>
            <a:picLocks noChangeAspect="1"/>
          </p:cNvPicPr>
          <p:nvPr/>
        </p:nvPicPr>
        <p:blipFill>
          <a:blip r:embed="rId3"/>
          <a:stretch>
            <a:fillRect/>
          </a:stretch>
        </p:blipFill>
        <p:spPr>
          <a:xfrm>
            <a:off x="3504470" y="1828456"/>
            <a:ext cx="5180012" cy="5028587"/>
          </a:xfrm>
          <a:prstGeom prst="rect">
            <a:avLst/>
          </a:prstGeom>
        </p:spPr>
      </p:pic>
    </p:spTree>
    <p:extLst>
      <p:ext uri="{BB962C8B-B14F-4D97-AF65-F5344CB8AC3E}">
        <p14:creationId xmlns:p14="http://schemas.microsoft.com/office/powerpoint/2010/main" val="813659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503517" y="1828679"/>
            <a:ext cx="5181917" cy="5029321"/>
          </a:xfrm>
          <a:prstGeom prst="rect">
            <a:avLst/>
          </a:prstGeom>
        </p:spPr>
      </p:pic>
    </p:spTree>
    <p:extLst>
      <p:ext uri="{BB962C8B-B14F-4D97-AF65-F5344CB8AC3E}">
        <p14:creationId xmlns:p14="http://schemas.microsoft.com/office/powerpoint/2010/main" val="91588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4" name="Imagem 3"/>
          <p:cNvPicPr>
            <a:picLocks noChangeAspect="1"/>
          </p:cNvPicPr>
          <p:nvPr/>
        </p:nvPicPr>
        <p:blipFill>
          <a:blip r:embed="rId3"/>
          <a:stretch>
            <a:fillRect/>
          </a:stretch>
        </p:blipFill>
        <p:spPr>
          <a:xfrm>
            <a:off x="3473377" y="1828456"/>
            <a:ext cx="5242197" cy="5027715"/>
          </a:xfrm>
          <a:prstGeom prst="rect">
            <a:avLst/>
          </a:prstGeom>
        </p:spPr>
      </p:pic>
    </p:spTree>
    <p:extLst>
      <p:ext uri="{BB962C8B-B14F-4D97-AF65-F5344CB8AC3E}">
        <p14:creationId xmlns:p14="http://schemas.microsoft.com/office/powerpoint/2010/main" val="1069693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465050" y="1828456"/>
            <a:ext cx="5194032" cy="5029544"/>
          </a:xfrm>
          <a:prstGeom prst="rect">
            <a:avLst/>
          </a:prstGeom>
        </p:spPr>
      </p:pic>
    </p:spTree>
    <p:extLst>
      <p:ext uri="{BB962C8B-B14F-4D97-AF65-F5344CB8AC3E}">
        <p14:creationId xmlns:p14="http://schemas.microsoft.com/office/powerpoint/2010/main" val="2533582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3" name="Imagem 2"/>
          <p:cNvPicPr>
            <a:picLocks noChangeAspect="1"/>
          </p:cNvPicPr>
          <p:nvPr/>
        </p:nvPicPr>
        <p:blipFill>
          <a:blip r:embed="rId3"/>
          <a:stretch>
            <a:fillRect/>
          </a:stretch>
        </p:blipFill>
        <p:spPr>
          <a:xfrm>
            <a:off x="3250152" y="1298258"/>
            <a:ext cx="5180647" cy="5016182"/>
          </a:xfrm>
          <a:prstGeom prst="rect">
            <a:avLst/>
          </a:prstGeom>
        </p:spPr>
      </p:pic>
    </p:spTree>
    <p:extLst>
      <p:ext uri="{BB962C8B-B14F-4D97-AF65-F5344CB8AC3E}">
        <p14:creationId xmlns:p14="http://schemas.microsoft.com/office/powerpoint/2010/main" val="3094967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r>
              <a:rPr lang="pt-BR" sz="2400" dirty="0">
                <a:solidFill>
                  <a:schemeClr val="tx1"/>
                </a:solidFill>
              </a:rPr>
              <a:t>Seção 10 do </a:t>
            </a:r>
            <a:r>
              <a:rPr lang="pt-BR" sz="2400" dirty="0" err="1">
                <a:solidFill>
                  <a:schemeClr val="tx1"/>
                </a:solidFill>
              </a:rPr>
              <a:t>Introduction</a:t>
            </a:r>
            <a:r>
              <a:rPr lang="pt-BR" sz="2400" dirty="0">
                <a:solidFill>
                  <a:schemeClr val="tx1"/>
                </a:solidFill>
              </a:rPr>
              <a:t> </a:t>
            </a:r>
            <a:r>
              <a:rPr lang="pt-BR" sz="2400" dirty="0" err="1">
                <a:solidFill>
                  <a:schemeClr val="tx1"/>
                </a:solidFill>
              </a:rPr>
              <a:t>to</a:t>
            </a:r>
            <a:r>
              <a:rPr lang="pt-BR" sz="2400" dirty="0">
                <a:solidFill>
                  <a:schemeClr val="tx1"/>
                </a:solidFill>
              </a:rPr>
              <a:t> </a:t>
            </a:r>
            <a:r>
              <a:rPr lang="pt-BR" sz="2400" dirty="0" err="1">
                <a:solidFill>
                  <a:schemeClr val="tx1"/>
                </a:solidFill>
              </a:rPr>
              <a:t>Statical</a:t>
            </a:r>
            <a:r>
              <a:rPr lang="pt-BR" sz="2400" dirty="0">
                <a:solidFill>
                  <a:schemeClr val="tx1"/>
                </a:solidFill>
              </a:rPr>
              <a:t> Learning de </a:t>
            </a:r>
            <a:r>
              <a:rPr lang="pt-BR" sz="2400" dirty="0" err="1">
                <a:solidFill>
                  <a:schemeClr val="tx1"/>
                </a:solidFill>
              </a:rPr>
              <a:t>Gareth</a:t>
            </a:r>
            <a:r>
              <a:rPr lang="pt-BR" sz="2400" dirty="0">
                <a:solidFill>
                  <a:schemeClr val="tx1"/>
                </a:solidFill>
              </a:rPr>
              <a:t> James</a:t>
            </a:r>
          </a:p>
          <a:p>
            <a:endParaRPr lang="pt-BR" sz="2400" dirty="0">
              <a:solidFill>
                <a:schemeClr val="tx1"/>
              </a:solidFill>
            </a:endParaRPr>
          </a:p>
        </p:txBody>
      </p:sp>
    </p:spTree>
    <p:extLst>
      <p:ext uri="{BB962C8B-B14F-4D97-AF65-F5344CB8AC3E}">
        <p14:creationId xmlns:p14="http://schemas.microsoft.com/office/powerpoint/2010/main" val="3891474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396162" y="1473079"/>
            <a:ext cx="5209222" cy="5019796"/>
          </a:xfrm>
          <a:prstGeom prst="rect">
            <a:avLst/>
          </a:prstGeom>
        </p:spPr>
      </p:pic>
    </p:spTree>
    <p:extLst>
      <p:ext uri="{BB962C8B-B14F-4D97-AF65-F5344CB8AC3E}">
        <p14:creationId xmlns:p14="http://schemas.microsoft.com/office/powerpoint/2010/main" val="1873837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7"/>
            <a:ext cx="10406742" cy="1011424"/>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r>
              <a:rPr lang="pt-BR" sz="2400" dirty="0">
                <a:solidFill>
                  <a:schemeClr val="tx1"/>
                </a:solidFill>
              </a:rPr>
              <a:t>Escolhendo um valor para K</a:t>
            </a:r>
            <a:endParaRPr lang="pt-BR" sz="2000" dirty="0">
              <a:solidFill>
                <a:schemeClr val="tx1"/>
              </a:solidFill>
            </a:endParaRPr>
          </a:p>
        </p:txBody>
      </p:sp>
      <p:pic>
        <p:nvPicPr>
          <p:cNvPr id="3" name="Imagem 2"/>
          <p:cNvPicPr>
            <a:picLocks noChangeAspect="1"/>
          </p:cNvPicPr>
          <p:nvPr/>
        </p:nvPicPr>
        <p:blipFill>
          <a:blip r:embed="rId3"/>
          <a:stretch>
            <a:fillRect/>
          </a:stretch>
        </p:blipFill>
        <p:spPr>
          <a:xfrm>
            <a:off x="1899920" y="2851760"/>
            <a:ext cx="8585517" cy="3944935"/>
          </a:xfrm>
          <a:prstGeom prst="rect">
            <a:avLst/>
          </a:prstGeom>
        </p:spPr>
      </p:pic>
    </p:spTree>
    <p:extLst>
      <p:ext uri="{BB962C8B-B14F-4D97-AF65-F5344CB8AC3E}">
        <p14:creationId xmlns:p14="http://schemas.microsoft.com/office/powerpoint/2010/main" val="3718638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pPr marL="342900" indent="-342900">
              <a:buFont typeface="Arial" panose="020B0604020202020204" pitchFamily="34" charset="0"/>
              <a:buChar char="•"/>
            </a:pPr>
            <a:r>
              <a:rPr lang="pt-BR" sz="2400" dirty="0">
                <a:solidFill>
                  <a:schemeClr val="tx1"/>
                </a:solidFill>
              </a:rPr>
              <a:t>Não existe uma resposta fácil para escolher o melhor valor para K.</a:t>
            </a:r>
          </a:p>
          <a:p>
            <a:pPr marL="342900" indent="-342900">
              <a:buFont typeface="Arial" panose="020B0604020202020204" pitchFamily="34" charset="0"/>
              <a:buChar char="•"/>
            </a:pPr>
            <a:r>
              <a:rPr lang="pt-BR" sz="2400" dirty="0">
                <a:solidFill>
                  <a:schemeClr val="tx1"/>
                </a:solidFill>
              </a:rPr>
              <a:t>Uma forma é o método do cotovelo.</a:t>
            </a:r>
          </a:p>
          <a:p>
            <a:pPr marL="342900" indent="-342900">
              <a:buFont typeface="Arial" panose="020B0604020202020204" pitchFamily="34" charset="0"/>
              <a:buChar char="•"/>
            </a:pPr>
            <a:endParaRPr lang="pt-BR" sz="2400" dirty="0">
              <a:solidFill>
                <a:schemeClr val="tx1"/>
              </a:solidFill>
            </a:endParaRPr>
          </a:p>
          <a:p>
            <a:pPr marL="342900" indent="-342900">
              <a:buFont typeface="Arial" panose="020B0604020202020204" pitchFamily="34" charset="0"/>
              <a:buChar char="•"/>
            </a:pPr>
            <a:r>
              <a:rPr lang="pt-BR" sz="2400" dirty="0">
                <a:solidFill>
                  <a:schemeClr val="tx1"/>
                </a:solidFill>
              </a:rPr>
              <a:t>Primeiro calcule a soma dos erros quadrados (SEQ) para alguns valores de K (por exemplo 2,4,6,...)</a:t>
            </a:r>
          </a:p>
          <a:p>
            <a:pPr marL="342900" indent="-342900">
              <a:buFont typeface="Arial" panose="020B0604020202020204" pitchFamily="34" charset="0"/>
              <a:buChar char="•"/>
            </a:pPr>
            <a:r>
              <a:rPr lang="pt-BR" sz="2400" dirty="0">
                <a:solidFill>
                  <a:schemeClr val="tx1"/>
                </a:solidFill>
              </a:rPr>
              <a:t>A soma dos quadrados dos erros é definido como o quadrado das distâncias entre cada membro e seu centroide.</a:t>
            </a:r>
          </a:p>
          <a:p>
            <a:endParaRPr lang="pt-BR" sz="2400" dirty="0">
              <a:solidFill>
                <a:schemeClr val="tx1"/>
              </a:solidFill>
            </a:endParaRPr>
          </a:p>
          <a:p>
            <a:endParaRPr lang="pt-BR" sz="2000" dirty="0">
              <a:solidFill>
                <a:schemeClr val="tx1"/>
              </a:solidFill>
            </a:endParaRPr>
          </a:p>
        </p:txBody>
      </p:sp>
    </p:spTree>
    <p:extLst>
      <p:ext uri="{BB962C8B-B14F-4D97-AF65-F5344CB8AC3E}">
        <p14:creationId xmlns:p14="http://schemas.microsoft.com/office/powerpoint/2010/main" val="2631284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pPr marL="342900" indent="-342900">
              <a:buFont typeface="Arial" panose="020B0604020202020204" pitchFamily="34" charset="0"/>
              <a:buChar char="•"/>
            </a:pPr>
            <a:r>
              <a:rPr lang="pt-BR" sz="2400" dirty="0">
                <a:solidFill>
                  <a:schemeClr val="tx1"/>
                </a:solidFill>
              </a:rPr>
              <a:t>Se você plotar K versus SEQ você verá o erro diminuir a medida em que K aumenta</a:t>
            </a:r>
          </a:p>
          <a:p>
            <a:pPr marL="342900" indent="-342900">
              <a:buFont typeface="Arial" panose="020B0604020202020204" pitchFamily="34" charset="0"/>
              <a:buChar char="•"/>
            </a:pPr>
            <a:r>
              <a:rPr lang="pt-BR" sz="2400" dirty="0">
                <a:solidFill>
                  <a:schemeClr val="tx1"/>
                </a:solidFill>
              </a:rPr>
              <a:t>A </a:t>
            </a:r>
            <a:r>
              <a:rPr lang="pt-BR" sz="2400" dirty="0" err="1">
                <a:solidFill>
                  <a:schemeClr val="tx1"/>
                </a:solidFill>
              </a:rPr>
              <a:t>idéia</a:t>
            </a:r>
            <a:r>
              <a:rPr lang="pt-BR" sz="2400" dirty="0">
                <a:solidFill>
                  <a:schemeClr val="tx1"/>
                </a:solidFill>
              </a:rPr>
              <a:t> do método do cotovelo é escolher um valor de K na qual o SEQ caia abruptamente.</a:t>
            </a:r>
          </a:p>
          <a:p>
            <a:pPr marL="342900" indent="-342900">
              <a:buFont typeface="Arial" panose="020B0604020202020204" pitchFamily="34" charset="0"/>
              <a:buChar char="•"/>
            </a:pPr>
            <a:r>
              <a:rPr lang="pt-BR" sz="2400" dirty="0">
                <a:solidFill>
                  <a:schemeClr val="tx1"/>
                </a:solidFill>
              </a:rPr>
              <a:t>Isso produz um “efeito cotovelo” no gráfico, como você pode ver a seguir.</a:t>
            </a:r>
          </a:p>
          <a:p>
            <a:endParaRPr lang="pt-BR" sz="2400" dirty="0">
              <a:solidFill>
                <a:schemeClr val="tx1"/>
              </a:solidFill>
            </a:endParaRPr>
          </a:p>
          <a:p>
            <a:endParaRPr lang="pt-BR" sz="2000" dirty="0">
              <a:solidFill>
                <a:schemeClr val="tx1"/>
              </a:solidFill>
            </a:endParaRPr>
          </a:p>
        </p:txBody>
      </p:sp>
    </p:spTree>
    <p:extLst>
      <p:ext uri="{BB962C8B-B14F-4D97-AF65-F5344CB8AC3E}">
        <p14:creationId xmlns:p14="http://schemas.microsoft.com/office/powerpoint/2010/main" val="304518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3310795" y="1828456"/>
            <a:ext cx="5567362" cy="5022210"/>
          </a:xfrm>
          <a:prstGeom prst="rect">
            <a:avLst/>
          </a:prstGeom>
        </p:spPr>
      </p:pic>
    </p:spTree>
    <p:extLst>
      <p:ext uri="{BB962C8B-B14F-4D97-AF65-F5344CB8AC3E}">
        <p14:creationId xmlns:p14="http://schemas.microsoft.com/office/powerpoint/2010/main" val="1954136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sp>
        <p:nvSpPr>
          <p:cNvPr id="4"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pPr marL="342900" indent="-342900">
              <a:buFont typeface="Arial" panose="020B0604020202020204" pitchFamily="34" charset="0"/>
              <a:buChar char="•"/>
            </a:pPr>
            <a:r>
              <a:rPr lang="pt-BR" sz="2400" dirty="0">
                <a:solidFill>
                  <a:schemeClr val="tx1"/>
                </a:solidFill>
              </a:rPr>
              <a:t>Usarmos o </a:t>
            </a:r>
            <a:r>
              <a:rPr lang="pt-BR" sz="2400" dirty="0" err="1">
                <a:solidFill>
                  <a:schemeClr val="tx1"/>
                </a:solidFill>
              </a:rPr>
              <a:t>scikit-learn</a:t>
            </a:r>
            <a:r>
              <a:rPr lang="pt-BR" sz="2400" dirty="0">
                <a:solidFill>
                  <a:schemeClr val="tx1"/>
                </a:solidFill>
              </a:rPr>
              <a:t> para criar alguns clusters e testá-los usando o K-</a:t>
            </a:r>
            <a:r>
              <a:rPr lang="pt-BR" sz="2400" dirty="0" err="1">
                <a:solidFill>
                  <a:schemeClr val="tx1"/>
                </a:solidFill>
              </a:rPr>
              <a:t>Means</a:t>
            </a:r>
            <a:r>
              <a:rPr lang="pt-BR" sz="2400">
                <a:solidFill>
                  <a:schemeClr val="tx1"/>
                </a:solidFill>
              </a:rPr>
              <a:t>. </a:t>
            </a:r>
            <a:endParaRPr lang="pt-BR" sz="2000" dirty="0">
              <a:solidFill>
                <a:schemeClr val="tx1"/>
              </a:solidFill>
            </a:endParaRPr>
          </a:p>
        </p:txBody>
      </p:sp>
    </p:spTree>
    <p:extLst>
      <p:ext uri="{BB962C8B-B14F-4D97-AF65-F5344CB8AC3E}">
        <p14:creationId xmlns:p14="http://schemas.microsoft.com/office/powerpoint/2010/main" val="1236065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lnSpcReduction="10000"/>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r>
              <a:rPr lang="pt-BR" sz="2400" dirty="0">
                <a:solidFill>
                  <a:schemeClr val="tx1"/>
                </a:solidFill>
              </a:rPr>
              <a:t>K </a:t>
            </a:r>
            <a:r>
              <a:rPr lang="pt-BR" sz="2400" dirty="0" err="1">
                <a:solidFill>
                  <a:schemeClr val="tx1"/>
                </a:solidFill>
              </a:rPr>
              <a:t>Means</a:t>
            </a:r>
            <a:r>
              <a:rPr lang="pt-BR" sz="2400" dirty="0">
                <a:solidFill>
                  <a:schemeClr val="tx1"/>
                </a:solidFill>
              </a:rPr>
              <a:t> </a:t>
            </a:r>
            <a:r>
              <a:rPr lang="pt-BR" sz="2400" dirty="0" err="1">
                <a:solidFill>
                  <a:schemeClr val="tx1"/>
                </a:solidFill>
              </a:rPr>
              <a:t>Clustering</a:t>
            </a:r>
            <a:r>
              <a:rPr lang="pt-BR" sz="2400" dirty="0">
                <a:solidFill>
                  <a:schemeClr val="tx1"/>
                </a:solidFill>
              </a:rPr>
              <a:t> é um método de </a:t>
            </a:r>
            <a:r>
              <a:rPr lang="pt-BR" sz="2400" dirty="0" err="1">
                <a:solidFill>
                  <a:schemeClr val="tx1"/>
                </a:solidFill>
              </a:rPr>
              <a:t>Machine</a:t>
            </a:r>
            <a:r>
              <a:rPr lang="pt-BR" sz="2400" dirty="0">
                <a:solidFill>
                  <a:schemeClr val="tx1"/>
                </a:solidFill>
              </a:rPr>
              <a:t> Learning baseado em aprendizado não supervisionado que tentará agrupar seus dados em grupos em características similares.</a:t>
            </a:r>
          </a:p>
          <a:p>
            <a:endParaRPr lang="pt-BR" sz="2400" dirty="0">
              <a:solidFill>
                <a:schemeClr val="tx1"/>
              </a:solidFill>
            </a:endParaRPr>
          </a:p>
          <a:p>
            <a:r>
              <a:rPr lang="pt-BR" sz="2400" dirty="0">
                <a:solidFill>
                  <a:schemeClr val="tx1"/>
                </a:solidFill>
              </a:rPr>
              <a:t>São usados para:</a:t>
            </a:r>
          </a:p>
          <a:p>
            <a:pPr marL="342900" indent="-342900">
              <a:buFont typeface="Arial" panose="020B0604020202020204" pitchFamily="34" charset="0"/>
              <a:buChar char="•"/>
            </a:pPr>
            <a:r>
              <a:rPr lang="pt-BR" sz="2400" dirty="0">
                <a:solidFill>
                  <a:schemeClr val="tx1"/>
                </a:solidFill>
              </a:rPr>
              <a:t>Agrupamento automático de documentos</a:t>
            </a:r>
          </a:p>
          <a:p>
            <a:pPr marL="342900" indent="-342900">
              <a:buFont typeface="Arial" panose="020B0604020202020204" pitchFamily="34" charset="0"/>
              <a:buChar char="•"/>
            </a:pPr>
            <a:r>
              <a:rPr lang="pt-BR" sz="2400" dirty="0">
                <a:solidFill>
                  <a:schemeClr val="tx1"/>
                </a:solidFill>
              </a:rPr>
              <a:t>Agrupamento de clientes</a:t>
            </a:r>
          </a:p>
          <a:p>
            <a:pPr marL="800100" lvl="1" indent="-342900">
              <a:buFont typeface="Arial" panose="020B0604020202020204" pitchFamily="34" charset="0"/>
              <a:buChar char="•"/>
            </a:pPr>
            <a:r>
              <a:rPr lang="pt-BR" sz="1200" dirty="0"/>
              <a:t>Podemos utilizar da vantagem do agrupamento no setor comercial para identificar e segmentar perfis de clientes para uma campanha de Marketing</a:t>
            </a:r>
            <a:endParaRPr lang="pt-BR" sz="1200" dirty="0">
              <a:solidFill>
                <a:schemeClr val="tx1"/>
              </a:solidFill>
            </a:endParaRPr>
          </a:p>
          <a:p>
            <a:pPr marL="342900" indent="-342900">
              <a:buFont typeface="Arial" panose="020B0604020202020204" pitchFamily="34" charset="0"/>
              <a:buChar char="•"/>
            </a:pPr>
            <a:r>
              <a:rPr lang="pt-BR" sz="2400" dirty="0">
                <a:solidFill>
                  <a:schemeClr val="tx1"/>
                </a:solidFill>
              </a:rPr>
              <a:t>Segmentação de mercado</a:t>
            </a:r>
          </a:p>
          <a:p>
            <a:pPr marL="342900" indent="-342900">
              <a:buFont typeface="Arial" panose="020B0604020202020204" pitchFamily="34" charset="0"/>
              <a:buChar char="•"/>
            </a:pPr>
            <a:r>
              <a:rPr lang="pt-BR" sz="2400" dirty="0" err="1">
                <a:solidFill>
                  <a:schemeClr val="tx1"/>
                </a:solidFill>
              </a:rPr>
              <a:t>Geoestatística</a:t>
            </a:r>
            <a:r>
              <a:rPr lang="pt-BR" sz="2400" dirty="0">
                <a:solidFill>
                  <a:schemeClr val="tx1"/>
                </a:solidFill>
              </a:rPr>
              <a:t> </a:t>
            </a:r>
          </a:p>
          <a:p>
            <a:pPr marL="800100" lvl="1" indent="-342900">
              <a:buFont typeface="Arial" panose="020B0604020202020204" pitchFamily="34" charset="0"/>
              <a:buChar char="•"/>
            </a:pPr>
            <a:r>
              <a:rPr lang="pt-BR" sz="1200" dirty="0" err="1">
                <a:solidFill>
                  <a:schemeClr val="tx1"/>
                </a:solidFill>
              </a:rPr>
              <a:t>Clusterização</a:t>
            </a:r>
            <a:r>
              <a:rPr lang="pt-BR" sz="1200" dirty="0">
                <a:solidFill>
                  <a:schemeClr val="tx1"/>
                </a:solidFill>
              </a:rPr>
              <a:t> Espacial e Não Espacial: Um Estudo Aplicado à Agropecuária Brasileira </a:t>
            </a:r>
            <a:r>
              <a:rPr lang="pt-BR" sz="1200" dirty="0">
                <a:hlinkClick r:id="rId3"/>
              </a:rPr>
              <a:t>https://www.scielo.br/scielo.php?script=sci_arttext&amp;pid=S2179-84512017000100069&amp;lng=en&amp;nrm=iso</a:t>
            </a:r>
            <a:endParaRPr lang="pt-BR" sz="1200" dirty="0">
              <a:solidFill>
                <a:schemeClr val="tx1"/>
              </a:solidFill>
            </a:endParaRPr>
          </a:p>
          <a:p>
            <a:pPr marL="342900" indent="-342900">
              <a:buFont typeface="Arial" panose="020B0604020202020204" pitchFamily="34" charset="0"/>
              <a:buChar char="•"/>
            </a:pPr>
            <a:r>
              <a:rPr lang="pt-BR" sz="2400" dirty="0">
                <a:solidFill>
                  <a:schemeClr val="tx1"/>
                </a:solidFill>
              </a:rPr>
              <a:t>Mercado financeiro</a:t>
            </a:r>
          </a:p>
          <a:p>
            <a:pPr marL="800100" lvl="1" indent="-342900">
              <a:buFont typeface="Arial" panose="020B0604020202020204" pitchFamily="34" charset="0"/>
              <a:buChar char="•"/>
            </a:pPr>
            <a:r>
              <a:rPr lang="pt-BR" sz="1200" dirty="0">
                <a:solidFill>
                  <a:schemeClr val="tx1"/>
                </a:solidFill>
              </a:rPr>
              <a:t>Trabalhos para avaliar que estado de mercado estamos, pois podemos estar em mercado de alta com baixa volatilidade, mercado de alta com alta volatilidade, mercado de baixa com baixa volatilidade, mercado de baixa com alta volatilidade, mercado em crise.</a:t>
            </a:r>
          </a:p>
        </p:txBody>
      </p:sp>
    </p:spTree>
    <p:extLst>
      <p:ext uri="{BB962C8B-B14F-4D97-AF65-F5344CB8AC3E}">
        <p14:creationId xmlns:p14="http://schemas.microsoft.com/office/powerpoint/2010/main" val="1371611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7"/>
            <a:ext cx="10406742" cy="1621024"/>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r>
              <a:rPr lang="pt-BR" sz="2400" dirty="0">
                <a:solidFill>
                  <a:schemeClr val="tx1"/>
                </a:solidFill>
              </a:rPr>
              <a:t>O objetivo é dividir os dados em K grupos distintos baseados nos parâmetros</a:t>
            </a:r>
          </a:p>
        </p:txBody>
      </p:sp>
      <p:pic>
        <p:nvPicPr>
          <p:cNvPr id="2" name="Imagem 1"/>
          <p:cNvPicPr>
            <a:picLocks noChangeAspect="1"/>
          </p:cNvPicPr>
          <p:nvPr/>
        </p:nvPicPr>
        <p:blipFill>
          <a:blip r:embed="rId3"/>
          <a:stretch>
            <a:fillRect/>
          </a:stretch>
        </p:blipFill>
        <p:spPr>
          <a:xfrm>
            <a:off x="2081349" y="3378797"/>
            <a:ext cx="7833632" cy="3479203"/>
          </a:xfrm>
          <a:prstGeom prst="rect">
            <a:avLst/>
          </a:prstGeom>
        </p:spPr>
      </p:pic>
    </p:spTree>
    <p:extLst>
      <p:ext uri="{BB962C8B-B14F-4D97-AF65-F5344CB8AC3E}">
        <p14:creationId xmlns:p14="http://schemas.microsoft.com/office/powerpoint/2010/main" val="890065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sp>
        <p:nvSpPr>
          <p:cNvPr id="16" name="Título 1">
            <a:extLst>
              <a:ext uri="{FF2B5EF4-FFF2-40B4-BE49-F238E27FC236}">
                <a16:creationId xmlns:a16="http://schemas.microsoft.com/office/drawing/2014/main" id="{4BFC7195-CEE3-49B5-B7DA-E77A1F95992F}"/>
              </a:ext>
            </a:extLst>
          </p:cNvPr>
          <p:cNvSpPr txBox="1">
            <a:spLocks/>
          </p:cNvSpPr>
          <p:nvPr/>
        </p:nvSpPr>
        <p:spPr bwMode="black">
          <a:xfrm>
            <a:off x="722812" y="2097536"/>
            <a:ext cx="10406742" cy="4355515"/>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r>
              <a:rPr lang="pt-BR" sz="2400" dirty="0">
                <a:solidFill>
                  <a:schemeClr val="tx1"/>
                </a:solidFill>
              </a:rPr>
              <a:t>O algoritmo:</a:t>
            </a:r>
          </a:p>
          <a:p>
            <a:endParaRPr lang="pt-BR" sz="2400" dirty="0">
              <a:solidFill>
                <a:schemeClr val="tx1"/>
              </a:solidFill>
            </a:endParaRPr>
          </a:p>
          <a:p>
            <a:pPr marL="342900" indent="-342900">
              <a:buFont typeface="Arial" panose="020B0604020202020204" pitchFamily="34" charset="0"/>
              <a:buChar char="•"/>
            </a:pPr>
            <a:r>
              <a:rPr lang="pt-BR" sz="2400" dirty="0">
                <a:solidFill>
                  <a:schemeClr val="tx1"/>
                </a:solidFill>
              </a:rPr>
              <a:t>Escolher um número K de grupos (clusters)</a:t>
            </a:r>
          </a:p>
          <a:p>
            <a:pPr marL="342900" indent="-342900">
              <a:buFont typeface="Arial" panose="020B0604020202020204" pitchFamily="34" charset="0"/>
              <a:buChar char="•"/>
            </a:pPr>
            <a:r>
              <a:rPr lang="pt-BR" sz="2400" dirty="0">
                <a:solidFill>
                  <a:schemeClr val="tx1"/>
                </a:solidFill>
              </a:rPr>
              <a:t>Aleatoriamente definir uma classe para todos os pontos</a:t>
            </a:r>
          </a:p>
          <a:p>
            <a:pPr marL="342900" indent="-342900">
              <a:buFont typeface="Arial" panose="020B0604020202020204" pitchFamily="34" charset="0"/>
              <a:buChar char="•"/>
            </a:pPr>
            <a:r>
              <a:rPr lang="pt-BR" sz="2400" dirty="0">
                <a:solidFill>
                  <a:schemeClr val="tx1"/>
                </a:solidFill>
              </a:rPr>
              <a:t>Até os clusters pararem de mudar faça:</a:t>
            </a:r>
          </a:p>
          <a:p>
            <a:pPr marL="800100" lvl="1" indent="-342900">
              <a:buFont typeface="Arial" panose="020B0604020202020204" pitchFamily="34" charset="0"/>
              <a:buChar char="•"/>
            </a:pPr>
            <a:r>
              <a:rPr lang="pt-BR" sz="2000" dirty="0"/>
              <a:t>Para cada cluster, obtenha o centroide do mesmo calculando a média dos vetores dos pontos do cluster</a:t>
            </a:r>
          </a:p>
          <a:p>
            <a:pPr marL="800100" lvl="1" indent="-342900">
              <a:buFont typeface="Arial" panose="020B0604020202020204" pitchFamily="34" charset="0"/>
              <a:buChar char="•"/>
            </a:pPr>
            <a:r>
              <a:rPr lang="pt-BR" sz="2000" dirty="0">
                <a:solidFill>
                  <a:schemeClr val="tx1"/>
                </a:solidFill>
              </a:rPr>
              <a:t>Defina cada ponto ao cluster na qual o centroid</a:t>
            </a:r>
            <a:r>
              <a:rPr lang="pt-BR" sz="2000" dirty="0"/>
              <a:t>e é o mais próximo</a:t>
            </a:r>
            <a:endParaRPr lang="pt-BR" sz="2000" dirty="0">
              <a:solidFill>
                <a:schemeClr val="tx1"/>
              </a:solidFill>
            </a:endParaRPr>
          </a:p>
        </p:txBody>
      </p:sp>
    </p:spTree>
    <p:extLst>
      <p:ext uri="{BB962C8B-B14F-4D97-AF65-F5344CB8AC3E}">
        <p14:creationId xmlns:p14="http://schemas.microsoft.com/office/powerpoint/2010/main" val="1224220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4" name="Imagem 3"/>
          <p:cNvPicPr>
            <a:picLocks noChangeAspect="1"/>
          </p:cNvPicPr>
          <p:nvPr/>
        </p:nvPicPr>
        <p:blipFill>
          <a:blip r:embed="rId3"/>
          <a:stretch>
            <a:fillRect/>
          </a:stretch>
        </p:blipFill>
        <p:spPr>
          <a:xfrm>
            <a:off x="3119120" y="1850559"/>
            <a:ext cx="5208492" cy="5007441"/>
          </a:xfrm>
          <a:prstGeom prst="rect">
            <a:avLst/>
          </a:prstGeom>
        </p:spPr>
      </p:pic>
    </p:spTree>
    <p:extLst>
      <p:ext uri="{BB962C8B-B14F-4D97-AF65-F5344CB8AC3E}">
        <p14:creationId xmlns:p14="http://schemas.microsoft.com/office/powerpoint/2010/main" val="1766694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5" name="Imagem 4"/>
          <p:cNvPicPr>
            <a:picLocks noChangeAspect="1"/>
          </p:cNvPicPr>
          <p:nvPr/>
        </p:nvPicPr>
        <p:blipFill>
          <a:blip r:embed="rId3"/>
          <a:stretch>
            <a:fillRect/>
          </a:stretch>
        </p:blipFill>
        <p:spPr>
          <a:xfrm>
            <a:off x="3108960" y="1824494"/>
            <a:ext cx="5210341" cy="5033506"/>
          </a:xfrm>
          <a:prstGeom prst="rect">
            <a:avLst/>
          </a:prstGeom>
        </p:spPr>
      </p:pic>
    </p:spTree>
    <p:extLst>
      <p:ext uri="{BB962C8B-B14F-4D97-AF65-F5344CB8AC3E}">
        <p14:creationId xmlns:p14="http://schemas.microsoft.com/office/powerpoint/2010/main" val="266611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2" name="Imagem 1"/>
          <p:cNvPicPr>
            <a:picLocks noChangeAspect="1"/>
          </p:cNvPicPr>
          <p:nvPr/>
        </p:nvPicPr>
        <p:blipFill>
          <a:blip r:embed="rId3"/>
          <a:stretch>
            <a:fillRect/>
          </a:stretch>
        </p:blipFill>
        <p:spPr>
          <a:xfrm>
            <a:off x="2994750" y="1828457"/>
            <a:ext cx="5207132" cy="5029544"/>
          </a:xfrm>
          <a:prstGeom prst="rect">
            <a:avLst/>
          </a:prstGeom>
        </p:spPr>
      </p:pic>
    </p:spTree>
    <p:extLst>
      <p:ext uri="{BB962C8B-B14F-4D97-AF65-F5344CB8AC3E}">
        <p14:creationId xmlns:p14="http://schemas.microsoft.com/office/powerpoint/2010/main" val="3149749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a:lstStyle/>
          <a:p>
            <a:r>
              <a:rPr lang="pt-BR" dirty="0"/>
              <a:t>K </a:t>
            </a:r>
            <a:r>
              <a:rPr lang="pt-BR" dirty="0" err="1"/>
              <a:t>Means</a:t>
            </a:r>
            <a:r>
              <a:rPr lang="pt-BR" dirty="0"/>
              <a:t> </a:t>
            </a:r>
            <a:r>
              <a:rPr lang="pt-BR" dirty="0" err="1"/>
              <a:t>Clustering</a:t>
            </a:r>
            <a:r>
              <a:rPr lang="pt-BR" dirty="0"/>
              <a:t> - Algoritmo</a:t>
            </a:r>
            <a:endParaRPr lang="pt-BR" dirty="0">
              <a:solidFill>
                <a:schemeClr val="bg2"/>
              </a:solidFill>
            </a:endParaRPr>
          </a:p>
        </p:txBody>
      </p:sp>
      <p:pic>
        <p:nvPicPr>
          <p:cNvPr id="4" name="Imagem 3"/>
          <p:cNvPicPr>
            <a:picLocks noChangeAspect="1"/>
          </p:cNvPicPr>
          <p:nvPr/>
        </p:nvPicPr>
        <p:blipFill>
          <a:blip r:embed="rId3"/>
          <a:stretch>
            <a:fillRect/>
          </a:stretch>
        </p:blipFill>
        <p:spPr>
          <a:xfrm>
            <a:off x="3241040" y="1827053"/>
            <a:ext cx="5143722" cy="5030948"/>
          </a:xfrm>
          <a:prstGeom prst="rect">
            <a:avLst/>
          </a:prstGeom>
        </p:spPr>
      </p:pic>
    </p:spTree>
    <p:extLst>
      <p:ext uri="{BB962C8B-B14F-4D97-AF65-F5344CB8AC3E}">
        <p14:creationId xmlns:p14="http://schemas.microsoft.com/office/powerpoint/2010/main" val="2955078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o Office">
  <a:themeElements>
    <a:clrScheme name="Personalizada 1">
      <a:dk1>
        <a:sysClr val="windowText" lastClr="000000"/>
      </a:dk1>
      <a:lt1>
        <a:sysClr val="window" lastClr="FFFFFF"/>
      </a:lt1>
      <a:dk2>
        <a:srgbClr val="44546A"/>
      </a:dk2>
      <a:lt2>
        <a:srgbClr val="000000"/>
      </a:lt2>
      <a:accent1>
        <a:srgbClr val="5B9BD5"/>
      </a:accent1>
      <a:accent2>
        <a:srgbClr val="ED7D31"/>
      </a:accent2>
      <a:accent3>
        <a:srgbClr val="000000"/>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35089</TotalTime>
  <Words>530</Words>
  <Application>Microsoft Office PowerPoint</Application>
  <PresentationFormat>Widescreen</PresentationFormat>
  <Paragraphs>80</Paragraphs>
  <Slides>25</Slides>
  <Notes>24</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25</vt:i4>
      </vt:variant>
    </vt:vector>
  </HeadingPairs>
  <TitlesOfParts>
    <vt:vector size="29" baseType="lpstr">
      <vt:lpstr>Arial</vt:lpstr>
      <vt:lpstr>Calibri</vt:lpstr>
      <vt:lpstr>Calibri Light</vt:lpstr>
      <vt:lpstr>Tema do Office</vt:lpstr>
      <vt:lpstr>Introdução a Aprendizagem De Máquina   Pós-graduação em Ciência de Dados e Machine Learning Módulo 3 - Data Mining e Machine Learning</vt:lpstr>
      <vt:lpstr>K Means Clustering</vt:lpstr>
      <vt:lpstr>K Means Clustering</vt:lpstr>
      <vt:lpstr>K Means Clustering</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lpstr>K Means Clustering - Algoritmo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Inteligência Artificial Aprendizagem de Máquina  Aula 03</dc:title>
  <dc:creator>William Roberto Malvezzi</dc:creator>
  <cp:lastModifiedBy>Andre Vieira</cp:lastModifiedBy>
  <cp:revision>185</cp:revision>
  <dcterms:created xsi:type="dcterms:W3CDTF">2018-07-24T20:25:12Z</dcterms:created>
  <dcterms:modified xsi:type="dcterms:W3CDTF">2021-07-24T20:46:46Z</dcterms:modified>
</cp:coreProperties>
</file>